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9"/>
  </p:notesMasterIdLst>
  <p:handoutMasterIdLst>
    <p:handoutMasterId r:id="rId20"/>
  </p:handoutMasterIdLst>
  <p:sldIdLst>
    <p:sldId id="263" r:id="rId4"/>
    <p:sldId id="394" r:id="rId5"/>
    <p:sldId id="361" r:id="rId6"/>
    <p:sldId id="267" r:id="rId7"/>
    <p:sldId id="396" r:id="rId8"/>
    <p:sldId id="404" r:id="rId9"/>
    <p:sldId id="406" r:id="rId10"/>
    <p:sldId id="398" r:id="rId11"/>
    <p:sldId id="408" r:id="rId12"/>
    <p:sldId id="399" r:id="rId13"/>
    <p:sldId id="407" r:id="rId14"/>
    <p:sldId id="380" r:id="rId15"/>
    <p:sldId id="381" r:id="rId16"/>
    <p:sldId id="395" r:id="rId17"/>
    <p:sldId id="405" r:id="rId18"/>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398"/>
            <p14:sldId id="408"/>
            <p14:sldId id="399"/>
            <p14:sldId id="407"/>
            <p14:sldId id="380"/>
            <p14:sldId id="381"/>
            <p14:sldId id="395"/>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FF9C44"/>
    <a:srgbClr val="6DBD6D"/>
    <a:srgbClr val="E35457"/>
    <a:srgbClr val="7C0019"/>
    <a:srgbClr val="2B317C"/>
    <a:srgbClr val="32AE33"/>
    <a:srgbClr val="002060"/>
    <a:srgbClr val="3328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5" autoAdjust="0"/>
    <p:restoredTop sz="92927" autoAdjust="0"/>
  </p:normalViewPr>
  <p:slideViewPr>
    <p:cSldViewPr snapToGrid="0">
      <p:cViewPr varScale="1">
        <p:scale>
          <a:sx n="91" d="100"/>
          <a:sy n="91" d="100"/>
        </p:scale>
        <p:origin x="414" y="102"/>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2019/7/22</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2019/7/22</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4.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7.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3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6.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7.png"/><Relationship Id="rId9"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688643" y="2033125"/>
            <a:ext cx="7463412" cy="523220"/>
          </a:xfrm>
          <a:prstGeom prst="rect">
            <a:avLst/>
          </a:prstGeom>
          <a:noFill/>
        </p:spPr>
        <p:txBody>
          <a:bodyPr wrap="square" rtlCol="0">
            <a:spAutoFit/>
          </a:bodyPr>
          <a:lstStyle/>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下杵降下開始の瞬間に流体抗力および圧力勾配による力で粒子が金型内に引き込まれる。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の降下速度が</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大きいほど粒子に強い力がかかる。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382953" y="1578445"/>
            <a:ext cx="768499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下杵降下開始の瞬間に大きな力が粒子に加わる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647673" y="206985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688643" y="3149567"/>
            <a:ext cx="7379301" cy="523220"/>
          </a:xfrm>
          <a:prstGeom prst="rect">
            <a:avLst/>
          </a:prstGeom>
          <a:noFill/>
        </p:spPr>
        <p:txBody>
          <a:bodyPr wrap="square" rtlCol="0">
            <a:spAutoFit/>
          </a:bodyPr>
          <a:lstStyle/>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粒子の流入路は金型内に溜まった空気により狭められ流入量が落ちる原因となる。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下杵の降下速度が大きいほど狭められる。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2043" y="3769303"/>
            <a:ext cx="3172719" cy="2379539"/>
          </a:xfrm>
          <a:prstGeom prst="rect">
            <a:avLst/>
          </a:prstGeom>
        </p:spPr>
      </p:pic>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382953" y="2694887"/>
            <a:ext cx="7769102"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粒子の流入路が空気により狭められる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647673" y="318629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020264"/>
            <a:ext cx="7684991"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a:extLst>
              <a:ext uri="{FF2B5EF4-FFF2-40B4-BE49-F238E27FC236}">
                <a16:creationId xmlns="" xmlns:a16="http://schemas.microsoft.com/office/drawing/2014/main" id="{ECFF82F5-1587-8441-B3F8-0169699D3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176" y="3769303"/>
            <a:ext cx="3109514" cy="2332135"/>
          </a:xfrm>
          <a:prstGeom prst="rect">
            <a:avLst/>
          </a:prstGeom>
        </p:spPr>
      </p:pic>
    </p:spTree>
    <p:extLst>
      <p:ext uri="{BB962C8B-B14F-4D97-AF65-F5344CB8AC3E}">
        <p14:creationId xmlns:p14="http://schemas.microsoft.com/office/powerpoint/2010/main" val="4266067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 xmlns:a16="http://schemas.microsoft.com/office/drawing/2014/main"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 xmlns:a16="http://schemas.microsoft.com/office/drawing/2014/main"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効果がどのように作用しているのか明らかでない。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622780" y="2385914"/>
            <a:ext cx="2973158" cy="2312160"/>
          </a:xfrm>
          <a:prstGeom prst="rect">
            <a:avLst/>
          </a:prstGeom>
          <a:ln w="19050">
            <a:solidFill>
              <a:schemeClr val="tx1"/>
            </a:solid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396312"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3899959" y="1035280"/>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 xmlns:a16="http://schemas.microsoft.com/office/drawing/2014/main" id="{B7D6DF66-4993-9844-84EC-027CACEED1D6}"/>
              </a:ext>
            </a:extLst>
          </p:cNvPr>
          <p:cNvSpPr/>
          <p:nvPr/>
        </p:nvSpPr>
        <p:spPr>
          <a:xfrm>
            <a:off x="1025986"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a:p>
            <a:r>
              <a:rPr lang="en-US" altLang="ja-JP" sz="1000" dirty="0">
                <a:latin typeface="Arial" panose="020B0604020202020204" pitchFamily="34" charset="0"/>
                <a:cs typeface="Arial" panose="020B0604020202020204" pitchFamily="34" charset="0"/>
              </a:rPr>
              <a:t>[2] C. –Y. Wu, Y. </a:t>
            </a:r>
            <a:r>
              <a:rPr lang="en-US" altLang="ja-JP" sz="1000" dirty="0" err="1">
                <a:latin typeface="Arial" panose="020B0604020202020204" pitchFamily="34" charset="0"/>
                <a:cs typeface="Arial" panose="020B0604020202020204" pitchFamily="34" charset="0"/>
              </a:rPr>
              <a:t>Guo</a:t>
            </a:r>
            <a:r>
              <a:rPr lang="en-US" altLang="ja-JP" sz="1000" dirty="0">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288921" y="2584871"/>
            <a:ext cx="4455094"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3983231" y="2123206"/>
            <a:ext cx="4760784"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領域をつくりだす</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 xmlns:a16="http://schemas.microsoft.com/office/drawing/2014/main" id="{2DFC3633-BC81-47E0-B028-6FEFC1104494}"/>
              </a:ext>
            </a:extLst>
          </p:cNvPr>
          <p:cNvSpPr txBox="1"/>
          <p:nvPr/>
        </p:nvSpPr>
        <p:spPr>
          <a:xfrm>
            <a:off x="4279591" y="4033304"/>
            <a:ext cx="4460064"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低圧領域ができることによって粒子にどのように力が作用するのかが明らかにされていない。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3978871" y="3586909"/>
            <a:ext cx="4760784"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力の作用の仕方が不明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効果において重要とされている下杵の降下速度への依存性が明らかにされていない。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 xmlns:a16="http://schemas.microsoft.com/office/drawing/2014/main" id="{974C79EA-8A63-4D4B-8A89-C03D922E2A75}"/>
              </a:ext>
            </a:extLst>
          </p:cNvPr>
          <p:cNvSpPr/>
          <p:nvPr/>
        </p:nvSpPr>
        <p:spPr>
          <a:xfrm>
            <a:off x="4244040" y="5176364"/>
            <a:ext cx="45719"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7698C3BB-716A-AE45-89BB-89A7A0FA5B91}"/>
              </a:ext>
            </a:extLst>
          </p:cNvPr>
          <p:cNvSpPr txBox="1"/>
          <p:nvPr/>
        </p:nvSpPr>
        <p:spPr>
          <a:xfrm>
            <a:off x="3978870" y="4684359"/>
            <a:ext cx="5165129"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下杵の降下速度への依存性が不明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smtClean="0">
                <a:solidFill>
                  <a:srgbClr val="FF0000"/>
                </a:solidFill>
                <a:latin typeface="メイリオ" panose="020B0604030504040204" pitchFamily="50" charset="-128"/>
                <a:ea typeface="メイリオ" panose="020B0604030504040204" pitchFamily="50" charset="-128"/>
              </a:rPr>
              <a:t>問題点</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smtClean="0"/>
              <a:t> 本研究</a:t>
            </a:r>
            <a:r>
              <a:rPr lang="ja-JP" altLang="en-US" dirty="0"/>
              <a:t>の目的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吸引効果の作用を数値シミュレーションを用いて分析する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7698C3BB-716A-AE45-89BB-89A7A0FA5B91}"/>
              </a:ext>
            </a:extLst>
          </p:cNvPr>
          <p:cNvSpPr txBox="1"/>
          <p:nvPr/>
        </p:nvSpPr>
        <p:spPr>
          <a:xfrm>
            <a:off x="146149" y="1160575"/>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実験では分析</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が難しい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8" name="図 17">
            <a:extLst>
              <a:ext uri="{FF2B5EF4-FFF2-40B4-BE49-F238E27FC236}">
                <a16:creationId xmlns="" xmlns:a16="http://schemas.microsoft.com/office/drawing/2014/main" id="{F1AC2105-0F59-4A46-9E16-210D44C4474F}"/>
              </a:ext>
            </a:extLst>
          </p:cNvPr>
          <p:cNvPicPr>
            <a:picLocks noChangeAspect="1"/>
          </p:cNvPicPr>
          <p:nvPr/>
        </p:nvPicPr>
        <p:blipFill rotWithShape="1">
          <a:blip r:embed="rId3">
            <a:extLst>
              <a:ext uri="{28A0092B-C50C-407E-A947-70E740481C1C}">
                <a14:useLocalDpi xmlns:a14="http://schemas.microsoft.com/office/drawing/2010/main" val="0"/>
              </a:ext>
            </a:extLst>
          </a:blip>
          <a:srcRect l="9814" r="10051"/>
          <a:stretch/>
        </p:blipFill>
        <p:spPr>
          <a:xfrm>
            <a:off x="6881012" y="1391408"/>
            <a:ext cx="2011376" cy="2510008"/>
          </a:xfrm>
          <a:prstGeom prst="rect">
            <a:avLst/>
          </a:prstGeom>
          <a:ln w="19050">
            <a:solidFill>
              <a:schemeClr val="tx1"/>
            </a:solidFill>
          </a:ln>
        </p:spPr>
      </p:pic>
      <p:sp>
        <p:nvSpPr>
          <p:cNvPr id="24" name="テキスト ボックス 23">
            <a:extLst>
              <a:ext uri="{FF2B5EF4-FFF2-40B4-BE49-F238E27FC236}">
                <a16:creationId xmlns="" xmlns:a16="http://schemas.microsoft.com/office/drawing/2014/main" id="{2DFC3633-BC81-47E0-B028-6FEFC1104494}"/>
              </a:ext>
            </a:extLst>
          </p:cNvPr>
          <p:cNvSpPr txBox="1"/>
          <p:nvPr/>
        </p:nvSpPr>
        <p:spPr>
          <a:xfrm>
            <a:off x="560113" y="1721617"/>
            <a:ext cx="6172555"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の干渉</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や体系の小ささにより実験では現象の観測が難しい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速度を任意の値に設定することが難しい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974C79EA-8A63-4D4B-8A89-C03D922E2A75}"/>
              </a:ext>
            </a:extLst>
          </p:cNvPr>
          <p:cNvSpPr/>
          <p:nvPr/>
        </p:nvSpPr>
        <p:spPr>
          <a:xfrm>
            <a:off x="524113" y="1770101"/>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EBB9BA03-F82F-4F7D-8A4B-D9019D951B88}"/>
              </a:ext>
            </a:extLst>
          </p:cNvPr>
          <p:cNvSpPr txBox="1"/>
          <p:nvPr/>
        </p:nvSpPr>
        <p:spPr>
          <a:xfrm>
            <a:off x="451840" y="2960499"/>
            <a:ext cx="616803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数値シミュレーションなら分析できる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51E3F494-DFEB-4B7B-BF5D-6DC364459FDF}"/>
              </a:ext>
            </a:extLst>
          </p:cNvPr>
          <p:cNvSpPr/>
          <p:nvPr/>
        </p:nvSpPr>
        <p:spPr>
          <a:xfrm>
            <a:off x="410869" y="299722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76" y="2151316"/>
            <a:ext cx="3203377" cy="3760486"/>
          </a:xfrm>
          <a:prstGeom prst="rect">
            <a:avLst/>
          </a:prstGeom>
        </p:spPr>
      </p:pic>
      <p:pic>
        <p:nvPicPr>
          <p:cNvPr id="5"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511" r="18824"/>
          <a:stretch/>
        </p:blipFill>
        <p:spPr>
          <a:xfrm>
            <a:off x="6353667" y="2176073"/>
            <a:ext cx="2677212" cy="3735729"/>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粒子の流入の様子</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を視覚的に確認できた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4493851" y="3215399"/>
            <a:ext cx="635944"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p:cNvCxnSpPr>
          <p:nvPr/>
        </p:nvCxnSpPr>
        <p:spPr>
          <a:xfrm flipH="1">
            <a:off x="5129796" y="3304231"/>
            <a:ext cx="692935" cy="1766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5798294" y="2920380"/>
            <a:ext cx="2788658" cy="830997"/>
          </a:xfrm>
          <a:prstGeom prst="rect">
            <a:avLst/>
          </a:prstGeom>
          <a:noFill/>
        </p:spPr>
        <p:txBody>
          <a:bodyPr wrap="square" rtlCol="0">
            <a:spAutoFit/>
          </a:bodyPr>
          <a:lstStyle/>
          <a:p>
            <a:r>
              <a:rPr lang="ja-JP" altLang="en-US" sz="2400" dirty="0" smtClean="0"/>
              <a:t>側面部分に空気が溜まっている</a:t>
            </a:r>
            <a:endParaRPr lang="en-US" altLang="ja-JP" sz="2400"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1000"/>
                                        <p:tgtEl>
                                          <p:spTgt spid="60"/>
                                        </p:tgtEl>
                                      </p:cBhvr>
                                    </p:animEffect>
                                    <p:anim calcmode="lin" valueType="num">
                                      <p:cBhvr>
                                        <p:cTn id="52" dur="1000" fill="hold"/>
                                        <p:tgtEl>
                                          <p:spTgt spid="60"/>
                                        </p:tgtEl>
                                        <p:attrNameLst>
                                          <p:attrName>ppt_x</p:attrName>
                                        </p:attrNameLst>
                                      </p:cBhvr>
                                      <p:tavLst>
                                        <p:tav tm="0">
                                          <p:val>
                                            <p:strVal val="#ppt_x"/>
                                          </p:val>
                                        </p:tav>
                                        <p:tav tm="100000">
                                          <p:val>
                                            <p:strVal val="#ppt_x"/>
                                          </p:val>
                                        </p:tav>
                                      </p:tavLst>
                                    </p:anim>
                                    <p:anim calcmode="lin" valueType="num">
                                      <p:cBhvr>
                                        <p:cTn id="53" dur="1000" fill="hold"/>
                                        <p:tgtEl>
                                          <p:spTgt spid="6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1000"/>
                                        <p:tgtEl>
                                          <p:spTgt spid="59"/>
                                        </p:tgtEl>
                                      </p:cBhvr>
                                    </p:animEffect>
                                    <p:anim calcmode="lin" valueType="num">
                                      <p:cBhvr>
                                        <p:cTn id="57" dur="1000" fill="hold"/>
                                        <p:tgtEl>
                                          <p:spTgt spid="59"/>
                                        </p:tgtEl>
                                        <p:attrNameLst>
                                          <p:attrName>ppt_x</p:attrName>
                                        </p:attrNameLst>
                                      </p:cBhvr>
                                      <p:tavLst>
                                        <p:tav tm="0">
                                          <p:val>
                                            <p:strVal val="#ppt_x"/>
                                          </p:val>
                                        </p:tav>
                                        <p:tav tm="100000">
                                          <p:val>
                                            <p:strVal val="#ppt_x"/>
                                          </p:val>
                                        </p:tav>
                                      </p:tavLst>
                                    </p:anim>
                                    <p:anim calcmode="lin" valueType="num">
                                      <p:cBhvr>
                                        <p:cTn id="5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59" repeatCount="indefinite" fill="hold" display="0">
                  <p:stCondLst>
                    <p:cond delay="indefinite"/>
                  </p:stCondLst>
                </p:cTn>
                <p:tgtEl>
                  <p:spTgt spid="7"/>
                </p:tgtEl>
              </p:cMediaNode>
            </p:video>
            <p:video>
              <p:cMediaNode vol="80000">
                <p:cTn id="60"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 xmlns:a16="http://schemas.microsoft.com/office/drawing/2014/main"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a:t>下杵の降下速度に比例した大きさのピーク</a:t>
            </a:r>
            <a:endParaRPr lang="en-US" altLang="ja-JP" sz="2400" dirty="0"/>
          </a:p>
        </p:txBody>
      </p:sp>
      <p:cxnSp>
        <p:nvCxnSpPr>
          <p:cNvPr id="27" name="直線矢印コネクタ 26">
            <a:extLst>
              <a:ext uri="{FF2B5EF4-FFF2-40B4-BE49-F238E27FC236}">
                <a16:creationId xmlns="" xmlns:a16="http://schemas.microsoft.com/office/drawing/2014/main"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5228553" y="4682968"/>
            <a:ext cx="3345706" cy="830997"/>
          </a:xfrm>
          <a:prstGeom prst="rect">
            <a:avLst/>
          </a:prstGeom>
          <a:noFill/>
        </p:spPr>
        <p:txBody>
          <a:bodyPr wrap="square" rtlCol="0">
            <a:spAutoFit/>
          </a:bodyPr>
          <a:lstStyle/>
          <a:p>
            <a:r>
              <a:rPr lang="ja-JP" altLang="en-US" sz="2400" dirty="0"/>
              <a:t>大きさがばらばらのピーク</a:t>
            </a:r>
            <a:endParaRPr lang="en-US" altLang="ja-JP" sz="2400" dirty="0"/>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stCxn id="28" idx="1"/>
          </p:cNvCxnSpPr>
          <p:nvPr/>
        </p:nvCxnSpPr>
        <p:spPr>
          <a:xfrm flipH="1" flipV="1">
            <a:off x="3625061" y="3283369"/>
            <a:ext cx="1603492" cy="1815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吸引効果によりフラックスに</a:t>
            </a:r>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つのピークがでる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 xmlns:a16="http://schemas.microsoft.com/office/drawing/2014/main" id="{646341F0-915A-0B49-A1AB-9E168C0FE229}"/>
              </a:ext>
            </a:extLst>
          </p:cNvPr>
          <p:cNvSpPr txBox="1"/>
          <p:nvPr/>
        </p:nvSpPr>
        <p:spPr>
          <a:xfrm>
            <a:off x="5353892" y="4188052"/>
            <a:ext cx="2904486" cy="276999"/>
          </a:xfrm>
          <a:prstGeom prst="rect">
            <a:avLst/>
          </a:prstGeom>
          <a:noFill/>
        </p:spPr>
        <p:txBody>
          <a:bodyPr wrap="square" rtlCol="0">
            <a:spAutoFit/>
          </a:bodyPr>
          <a:lstStyle/>
          <a:p>
            <a:pPr algn="ct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フラックスを観測している面</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速度に比例して流体抗力と圧力勾配による力が大きい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834" y="104048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9494" y="104048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2154" y="104048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814" y="1040481"/>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6834" y="243786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9494" y="243786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2154" y="243786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4814" y="2437866"/>
            <a:ext cx="1080000" cy="1080000"/>
          </a:xfrm>
          <a:prstGeom prst="rect">
            <a:avLst/>
          </a:prstGeom>
        </p:spPr>
      </p:pic>
      <p:pic>
        <p:nvPicPr>
          <p:cNvPr id="13" name="図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16834" y="3846514"/>
            <a:ext cx="1080000" cy="1080000"/>
          </a:xfrm>
          <a:prstGeom prst="rect">
            <a:avLst/>
          </a:prstGeom>
        </p:spPr>
      </p:pic>
      <p:pic>
        <p:nvPicPr>
          <p:cNvPr id="14" name="図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814" y="3846514"/>
            <a:ext cx="1080000" cy="1080000"/>
          </a:xfrm>
          <a:prstGeom prst="rect">
            <a:avLst/>
          </a:prstGeom>
        </p:spPr>
      </p:pic>
      <p:pic>
        <p:nvPicPr>
          <p:cNvPr id="15" name="図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02154" y="3846514"/>
            <a:ext cx="1080000" cy="1080000"/>
          </a:xfrm>
          <a:prstGeom prst="rect">
            <a:avLst/>
          </a:prstGeom>
        </p:spPr>
      </p:pic>
      <p:pic>
        <p:nvPicPr>
          <p:cNvPr id="17" name="図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09494" y="3846514"/>
            <a:ext cx="1080000" cy="1080000"/>
          </a:xfrm>
          <a:prstGeom prst="rect">
            <a:avLst/>
          </a:prstGeom>
        </p:spPr>
      </p:pic>
      <p:pic>
        <p:nvPicPr>
          <p:cNvPr id="19" name="図 18"/>
          <p:cNvPicPr>
            <a:picLocks noChangeAspect="1"/>
          </p:cNvPicPr>
          <p:nvPr/>
        </p:nvPicPr>
        <p:blipFill rotWithShape="1">
          <a:blip r:embed="rId15">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20" name="テキスト ボックス 19"/>
          <p:cNvSpPr txBox="1"/>
          <p:nvPr/>
        </p:nvSpPr>
        <p:spPr>
          <a:xfrm>
            <a:off x="794814" y="5243145"/>
            <a:ext cx="1080000"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00215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320949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6" name="テキスト ボックス 25"/>
          <p:cNvSpPr txBox="1"/>
          <p:nvPr/>
        </p:nvSpPr>
        <p:spPr>
          <a:xfrm>
            <a:off x="4412518" y="524314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794814" y="2055587"/>
            <a:ext cx="4697704" cy="369332"/>
          </a:xfrm>
          <a:prstGeom prst="rect">
            <a:avLst/>
          </a:prstGeom>
          <a:noFill/>
        </p:spPr>
        <p:txBody>
          <a:bodyPr wrap="square" rtlCol="0">
            <a:spAutoFit/>
          </a:bodyPr>
          <a:lstStyle/>
          <a:p>
            <a:pPr algn="ctr"/>
            <a:r>
              <a:rPr kumimoji="1" lang="ja-JP" altLang="en-US">
                <a:latin typeface="Times New Roman" panose="02020603050405020304" pitchFamily="18" charset="0"/>
                <a:cs typeface="Times New Roman" panose="02020603050405020304" pitchFamily="18" charset="0"/>
              </a:rPr>
              <a:t>流体抗力</a:t>
            </a:r>
            <a:endParaRPr kumimoji="1" lang="ja-JP" altLang="en-US" dirty="0">
              <a:latin typeface="Times New Roman" panose="02020603050405020304" pitchFamily="18" charset="0"/>
              <a:cs typeface="Times New Roman" panose="02020603050405020304" pitchFamily="18" charset="0"/>
            </a:endParaRPr>
          </a:p>
        </p:txBody>
      </p:sp>
      <p:sp>
        <p:nvSpPr>
          <p:cNvPr id="28" name="テキスト ボックス 27"/>
          <p:cNvSpPr txBox="1"/>
          <p:nvPr/>
        </p:nvSpPr>
        <p:spPr>
          <a:xfrm>
            <a:off x="794814" y="3451288"/>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a:t>
            </a:r>
          </a:p>
        </p:txBody>
      </p:sp>
      <p:sp>
        <p:nvSpPr>
          <p:cNvPr id="32" name="テキスト ボックス 31"/>
          <p:cNvSpPr txBox="1"/>
          <p:nvPr/>
        </p:nvSpPr>
        <p:spPr>
          <a:xfrm>
            <a:off x="733302" y="4890886"/>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重力</a:t>
            </a:r>
          </a:p>
        </p:txBody>
      </p:sp>
      <p:cxnSp>
        <p:nvCxnSpPr>
          <p:cNvPr id="23" name="直線コネクタ 22"/>
          <p:cNvCxnSpPr/>
          <p:nvPr/>
        </p:nvCxnSpPr>
        <p:spPr>
          <a:xfrm>
            <a:off x="6513922"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 xmlns:a16="http://schemas.microsoft.com/office/drawing/2014/main" id="{2593B1A0-6823-834D-BB53-4E3E518EA3D6}"/>
              </a:ext>
            </a:extLst>
          </p:cNvPr>
          <p:cNvSpPr txBox="1"/>
          <p:nvPr/>
        </p:nvSpPr>
        <p:spPr>
          <a:xfrm>
            <a:off x="6069353" y="3384637"/>
            <a:ext cx="2722744" cy="830997"/>
          </a:xfrm>
          <a:prstGeom prst="rect">
            <a:avLst/>
          </a:prstGeom>
          <a:noFill/>
        </p:spPr>
        <p:txBody>
          <a:bodyPr wrap="square" rtlCol="0">
            <a:spAutoFit/>
          </a:bodyPr>
          <a:lstStyle/>
          <a:p>
            <a:pPr algn="ctr"/>
            <a:r>
              <a:rPr lang="ja-JP" altLang="en-US" sz="2400" dirty="0"/>
              <a:t>下杵の降下開始時</a:t>
            </a:r>
            <a:endParaRPr lang="en-US" altLang="ja-JP" sz="2400" dirty="0"/>
          </a:p>
          <a:p>
            <a:pPr algn="ctr"/>
            <a:r>
              <a:rPr lang="en-US" altLang="ja-JP" sz="2400" dirty="0"/>
              <a:t>(0.02s)</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 xmlns:a16="http://schemas.microsoft.com/office/drawing/2014/main" id="{CD96E598-5B2C-3F42-82EC-6223353F439B}"/>
                  </a:ext>
                </a:extLst>
              </p:cNvPr>
              <p:cNvSpPr/>
              <p:nvPr/>
            </p:nvSpPr>
            <p:spPr>
              <a:xfrm>
                <a:off x="5743520" y="4398942"/>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33" name="正方形/長方形 32">
                <a:extLst>
                  <a:ext uri="{FF2B5EF4-FFF2-40B4-BE49-F238E27FC236}">
                    <a16:creationId xmlns:a16="http://schemas.microsoft.com/office/drawing/2014/main" id="{CD96E598-5B2C-3F42-82EC-6223353F439B}"/>
                  </a:ext>
                </a:extLst>
              </p:cNvPr>
              <p:cNvSpPr>
                <a:spLocks noRot="1" noChangeAspect="1" noMove="1" noResize="1" noEditPoints="1" noAdjustHandles="1" noChangeArrowheads="1" noChangeShapeType="1" noTextEdit="1"/>
              </p:cNvSpPr>
              <p:nvPr/>
            </p:nvSpPr>
            <p:spPr>
              <a:xfrm>
                <a:off x="5743520" y="4398942"/>
                <a:ext cx="3640586" cy="688586"/>
              </a:xfrm>
              <a:prstGeom prst="rect">
                <a:avLst/>
              </a:prstGeom>
              <a:blipFill>
                <a:blip r:embed="rId16"/>
                <a:stretch>
                  <a:fillRect t="-119643" b="-1696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22" y="1080365"/>
            <a:ext cx="4434235" cy="4434235"/>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034" y="1043878"/>
            <a:ext cx="3382716" cy="2537037"/>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488034" y="3832498"/>
            <a:ext cx="3252354" cy="830997"/>
          </a:xfrm>
          <a:prstGeom prst="rect">
            <a:avLst/>
          </a:prstGeom>
          <a:noFill/>
        </p:spPr>
        <p:txBody>
          <a:bodyPr wrap="square" rtlCol="0">
            <a:spAutoFit/>
          </a:bodyPr>
          <a:lstStyle/>
          <a:p>
            <a:r>
              <a:rPr lang="ja-JP" altLang="en-US" sz="2400" dirty="0"/>
              <a:t>空気</a:t>
            </a:r>
            <a:r>
              <a:rPr kumimoji="1" lang="ja-JP" altLang="en-US" sz="2400" dirty="0" smtClean="0"/>
              <a:t>が粒子の流入路を狭めている</a:t>
            </a:r>
            <a:endParaRPr kumimoji="1" lang="ja-JP" altLang="en-US" sz="2400" dirty="0"/>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188099" y="5614428"/>
            <a:ext cx="5822301"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流入</a:t>
            </a:r>
            <a:r>
              <a:rPr lang="ja-JP" altLang="en-US" sz="2400" dirty="0">
                <a:solidFill>
                  <a:srgbClr val="FF0000"/>
                </a:solidFill>
                <a:latin typeface="Meiryo" panose="020B0604030504040204" pitchFamily="34" charset="-128"/>
                <a:ea typeface="Meiryo" panose="020B0604030504040204" pitchFamily="34" charset="-128"/>
              </a:rPr>
              <a:t>路が細く</a:t>
            </a:r>
            <a:r>
              <a:rPr lang="ja-JP" altLang="en-US" sz="2400" dirty="0" smtClean="0">
                <a:solidFill>
                  <a:srgbClr val="FF0000"/>
                </a:solidFill>
                <a:latin typeface="Meiryo" panose="020B0604030504040204" pitchFamily="34" charset="-128"/>
                <a:ea typeface="Meiryo" panose="020B0604030504040204" pitchFamily="34" charset="-128"/>
              </a:rPr>
              <a:t>なりフラックスが低下する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22" name="角丸四角形 21"/>
          <p:cNvSpPr/>
          <p:nvPr/>
        </p:nvSpPr>
        <p:spPr>
          <a:xfrm>
            <a:off x="6625755" y="2130519"/>
            <a:ext cx="1110505"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 xmlns:a16="http://schemas.microsoft.com/office/drawing/2014/main" id="{6671A14C-2EB4-ED4F-B073-02F55E9E104C}"/>
              </a:ext>
            </a:extLst>
          </p:cNvPr>
          <p:cNvSpPr/>
          <p:nvPr/>
        </p:nvSpPr>
        <p:spPr>
          <a:xfrm>
            <a:off x="6346295" y="5321233"/>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47611"/>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sp>
        <p:nvSpPr>
          <p:cNvPr id="11" name="右大かっこ 10"/>
          <p:cNvSpPr/>
          <p:nvPr/>
        </p:nvSpPr>
        <p:spPr>
          <a:xfrm>
            <a:off x="5126757" y="1080365"/>
            <a:ext cx="45719" cy="1956979"/>
          </a:xfrm>
          <a:prstGeom prst="rightBracket">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3" name="直線コネクタ 12"/>
          <p:cNvCxnSpPr>
            <a:stCxn id="11" idx="2"/>
          </p:cNvCxnSpPr>
          <p:nvPr/>
        </p:nvCxnSpPr>
        <p:spPr>
          <a:xfrm>
            <a:off x="5172476" y="2058855"/>
            <a:ext cx="566172" cy="1769335"/>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1312954737"/>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30924</TotalTime>
  <Words>1654</Words>
  <Application>Microsoft Office PowerPoint</Application>
  <PresentationFormat>画面に合わせる (4:3)</PresentationFormat>
  <Paragraphs>204</Paragraphs>
  <Slides>15</Slides>
  <Notes>9</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15</vt:i4>
      </vt:variant>
    </vt:vector>
  </HeadingPairs>
  <TitlesOfParts>
    <vt:vector size="30"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PowerPoint プレゼンテーション</vt:lpstr>
      <vt:lpstr> 結論</vt:lpstr>
      <vt:lpstr> 解析手法</vt:lpstr>
      <vt:lpstr> Numerical Method</vt:lpstr>
      <vt:lpstr> Numerical Method</vt:lpstr>
      <vt:lpstr> 解析手法</vt:lpstr>
      <vt:lpstr> 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3578</cp:revision>
  <dcterms:created xsi:type="dcterms:W3CDTF">2018-11-05T05:45:49Z</dcterms:created>
  <dcterms:modified xsi:type="dcterms:W3CDTF">2019-07-22T02:29:20Z</dcterms:modified>
</cp:coreProperties>
</file>